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F95130-A9C7-41E9-95E9-79851B4D1B47}" v="67" dt="2026-05-11T08:27:48.203"/>
    <p1510:client id="{5409EAE9-0092-41FF-9E63-62D9B0602B69}" v="30" dt="2026-05-10T16:15:29.681"/>
    <p1510:client id="{88EF4EA9-C19C-4CD7-A641-3C972A70FB52}" v="24" dt="2026-05-10T15:31:33.6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3258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256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550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49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9323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2839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720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937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1989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5121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8166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7406A-07D2-4A38-8828-4F3A231B6E23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641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27406A-07D2-4A38-8828-4F3A231B6E23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1031C4-46F6-401D-BDE1-A1553550C8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477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Butter" TargetMode="External"/><Relationship Id="rId2" Type="http://schemas.openxmlformats.org/officeDocument/2006/relationships/hyperlink" Target="https://en.wikipedia.org/wiki/Dough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376149B7-FEC9-9BD4-EFAC-43A64D0BB5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4F58A866-E00D-C5FE-0C35-A9E6B8B6A3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286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Freeform 28">
            <a:extLst>
              <a:ext uri="{FF2B5EF4-FFF2-40B4-BE49-F238E27FC236}">
                <a16:creationId xmlns:a16="http://schemas.microsoft.com/office/drawing/2014/main" id="{65EA3EFB-6DCB-AA05-23AA-70FCD0934D35}"/>
              </a:ext>
            </a:extLst>
          </p:cNvPr>
          <p:cNvSpPr/>
          <p:nvPr/>
        </p:nvSpPr>
        <p:spPr>
          <a:xfrm>
            <a:off x="5384513" y="68720"/>
            <a:ext cx="1123315" cy="899795"/>
          </a:xfrm>
          <a:custGeom>
            <a:avLst/>
            <a:gdLst/>
            <a:ahLst/>
            <a:cxnLst/>
            <a:rect l="l" t="t" r="r" b="b"/>
            <a:pathLst>
              <a:path w="4240873" h="3395969">
                <a:moveTo>
                  <a:pt x="0" y="0"/>
                </a:moveTo>
                <a:lnTo>
                  <a:pt x="4240874" y="0"/>
                </a:lnTo>
                <a:lnTo>
                  <a:pt x="4240874" y="3395970"/>
                </a:lnTo>
                <a:lnTo>
                  <a:pt x="0" y="339597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07BF895-34F8-DF3F-74AA-2939931130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846" y="68720"/>
            <a:ext cx="2811667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OBHS Core Questions:</a:t>
            </a:r>
            <a:endParaRPr kumimoji="0" lang="en-GB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Subject: Food preparation and Nutrition</a:t>
            </a:r>
            <a:endParaRPr kumimoji="0" lang="en-GB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Year 9 both cycles</a:t>
            </a:r>
            <a:endParaRPr kumimoji="0" lang="en-GB" altLang="en-US" sz="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56EA0FD-5086-52AE-FE03-0BC0F8287136}"/>
              </a:ext>
            </a:extLst>
          </p:cNvPr>
          <p:cNvSpPr txBox="1"/>
          <p:nvPr/>
        </p:nvSpPr>
        <p:spPr>
          <a:xfrm>
            <a:off x="157846" y="813644"/>
            <a:ext cx="5072832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GB" sz="9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Learn these questions to build a strong foundation of knowledge for this half-term. Ask family or friends to test you regularly, or practise on your own using the ‘Look, Say, Cover, Write’ method</a:t>
            </a:r>
            <a:endParaRPr lang="en-GB" sz="900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EDA0C491-2082-98B8-481D-48511AC877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4091940"/>
              </p:ext>
            </p:extLst>
          </p:nvPr>
        </p:nvGraphicFramePr>
        <p:xfrm>
          <a:off x="160289" y="1539421"/>
          <a:ext cx="6537422" cy="7528128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438946">
                  <a:extLst>
                    <a:ext uri="{9D8B030D-6E8A-4147-A177-3AD203B41FA5}">
                      <a16:colId xmlns:a16="http://schemas.microsoft.com/office/drawing/2014/main" val="3419628760"/>
                    </a:ext>
                  </a:extLst>
                </a:gridCol>
                <a:gridCol w="3123679">
                  <a:extLst>
                    <a:ext uri="{9D8B030D-6E8A-4147-A177-3AD203B41FA5}">
                      <a16:colId xmlns:a16="http://schemas.microsoft.com/office/drawing/2014/main" val="2381816584"/>
                    </a:ext>
                  </a:extLst>
                </a:gridCol>
                <a:gridCol w="2974797">
                  <a:extLst>
                    <a:ext uri="{9D8B030D-6E8A-4147-A177-3AD203B41FA5}">
                      <a16:colId xmlns:a16="http://schemas.microsoft.com/office/drawing/2014/main" val="2211882675"/>
                    </a:ext>
                  </a:extLst>
                </a:gridCol>
              </a:tblGrid>
              <a:tr h="1897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 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Question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Answer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6951554"/>
                  </a:ext>
                </a:extLst>
              </a:tr>
              <a:tr h="2345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is protein made up of?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Amino acids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GB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2941312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2.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List two different </a:t>
                      </a:r>
                      <a:r>
                        <a:rPr lang="en-GB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deficiencies</a:t>
                      </a: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caused by a lack of protein: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Kwashiorkor, slow growth in children, anaemia, oedema </a:t>
                      </a:r>
                      <a:endParaRPr lang="en-GB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2668310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3.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>
                          <a:tab pos="960120" algn="l"/>
                        </a:tabLst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List 3 </a:t>
                      </a:r>
                      <a:r>
                        <a:rPr lang="en-GB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functions</a:t>
                      </a: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protein in the body: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41"/>
                        </a:lnSpc>
                        <a:buNone/>
                      </a:pPr>
                      <a:r>
                        <a:rPr lang="en-GB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Growth and repair, production </a:t>
                      </a:r>
                      <a:r>
                        <a:rPr lang="en-GB" sz="9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ofenzymes</a:t>
                      </a:r>
                      <a:r>
                        <a:rPr lang="en-GB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, excess protein is converted into energy.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2087" marR="72087" marT="36044" marB="360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4908270"/>
                  </a:ext>
                </a:extLst>
              </a:tr>
              <a:tr h="2324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4.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does </a:t>
                      </a:r>
                      <a:r>
                        <a:rPr lang="en-GB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HBV</a:t>
                      </a: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stand for?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41"/>
                        </a:lnSpc>
                        <a:buNone/>
                      </a:pPr>
                      <a:r>
                        <a:rPr lang="en-GB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High biological value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2087" marR="72087" marT="36044" marB="360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852607"/>
                  </a:ext>
                </a:extLst>
              </a:tr>
              <a:tr h="2220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5.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does </a:t>
                      </a:r>
                      <a:r>
                        <a:rPr lang="en-GB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LBV</a:t>
                      </a: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stand for?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41"/>
                        </a:lnSpc>
                        <a:buNone/>
                      </a:pPr>
                      <a:r>
                        <a:rPr lang="en-GB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Low biological value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9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2087" marR="72087" marT="36044" marB="360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1316466"/>
                  </a:ext>
                </a:extLst>
              </a:tr>
              <a:tr h="1825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6.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are </a:t>
                      </a:r>
                      <a:r>
                        <a:rPr lang="en-GB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fats</a:t>
                      </a: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and </a:t>
                      </a:r>
                      <a:r>
                        <a:rPr lang="en-GB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oils</a:t>
                      </a: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41"/>
                        </a:lnSpc>
                        <a:buNone/>
                      </a:pPr>
                      <a:r>
                        <a:rPr lang="en-GB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Amino acids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2087" marR="72087" marT="36044" marB="360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562532"/>
                  </a:ext>
                </a:extLst>
              </a:tr>
              <a:tr h="2884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7.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List three </a:t>
                      </a:r>
                      <a:r>
                        <a:rPr lang="en-GB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functions</a:t>
                      </a: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fat in the body: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41"/>
                        </a:lnSpc>
                        <a:buNone/>
                      </a:pPr>
                      <a:r>
                        <a:rPr lang="en-GB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Energy, body warmth, protects vital organs, provide essential fatty acids, hormone production, provides fat soluble vitamins A, D, E, and K.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2087" marR="72087" marT="36044" marB="360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395499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8.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Which type of fat is </a:t>
                      </a:r>
                      <a:r>
                        <a:rPr lang="en-GB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good</a:t>
                      </a: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for you?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41"/>
                        </a:lnSpc>
                        <a:buNone/>
                      </a:pPr>
                      <a:r>
                        <a:rPr lang="en-GB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Unsaturated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2087" marR="72087" marT="36044" marB="360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2633464"/>
                  </a:ext>
                </a:extLst>
              </a:tr>
              <a:tr h="1869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9.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latin typeface="+mn-lt"/>
                        </a:rPr>
                        <a:t>What is the name given to the production of carbohydrates by plants?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41"/>
                        </a:lnSpc>
                        <a:buNone/>
                      </a:pPr>
                      <a:r>
                        <a:rPr lang="en-GB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Photosynthesis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2087" marR="72087" marT="36044" marB="360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9125749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10.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latin typeface="+mn-lt"/>
                        </a:rPr>
                        <a:t>Explain why the body needs carbohydrates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41"/>
                        </a:lnSpc>
                        <a:buNone/>
                      </a:pPr>
                      <a:r>
                        <a:rPr lang="en-GB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For energy, digestion, growth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2087" marR="72087" marT="36044" marB="360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099202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11.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dirty="0"/>
                        <a:t>Which are the water-soluble vitamins</a:t>
                      </a:r>
                      <a:endParaRPr lang="en-GB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ts val="134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Vitamin B group and C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2087" marR="72087" marT="36044" marB="360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8687120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12.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900" dirty="0"/>
                        <a:t>Which food is a good source of vitamin C ?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Bread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Oily fish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Oranges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Butter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ts val="134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Oranges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 rtl="0" fontAlgn="base">
                        <a:lnSpc>
                          <a:spcPts val="1341"/>
                        </a:lnSpc>
                        <a:buNone/>
                      </a:pPr>
                      <a:endParaRPr lang="en-GB" sz="9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2087" marR="72087" marT="36044" marB="360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182991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13.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900" dirty="0"/>
                        <a:t>What type of vitamins, A,D,E and K?</a:t>
                      </a:r>
                      <a:endParaRPr lang="en-GB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ts val="134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Fat-soluble vitamins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GB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2087" marR="72087" marT="36044" marB="360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8442298"/>
                  </a:ext>
                </a:extLst>
              </a:tr>
              <a:tr h="2932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14.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900" dirty="0"/>
                        <a:t>Apart from dietary sources, how else does the body obtain vitamin D?</a:t>
                      </a:r>
                      <a:endParaRPr lang="en-GB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41"/>
                        </a:lnSpc>
                        <a:buNone/>
                      </a:pPr>
                      <a:r>
                        <a:rPr lang="en-GB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From sunlight on the skin</a:t>
                      </a:r>
                      <a:r>
                        <a:rPr lang="en-GB" sz="9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GB" sz="9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2087" marR="72087" marT="36044" marB="3604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0124627"/>
                  </a:ext>
                </a:extLst>
              </a:tr>
              <a:tr h="3178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</a:rPr>
                        <a:t>15.</a:t>
                      </a: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900" dirty="0"/>
                        <a:t>Name the condition used by a lack of iron in the diet?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Scurvy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Anaemia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Beri-Beri 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/>
                        <a:t>Dermatitis</a:t>
                      </a:r>
                      <a:endParaRPr lang="en-GB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Anaemia </a:t>
                      </a:r>
                      <a:endParaRPr lang="en-GB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8734488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16.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900" dirty="0"/>
                        <a:t>What is the function of iron in the body?</a:t>
                      </a:r>
                      <a:endParaRPr lang="en-GB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Supports the production of red blood cells </a:t>
                      </a:r>
                      <a:r>
                        <a:rPr lang="en-GB" sz="900" b="0" i="0" u="none" strike="noStrike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whicht</a:t>
                      </a:r>
                      <a:r>
                        <a:rPr lang="en-GB" sz="9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900" b="0" i="0" u="none" strike="noStrike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ransport</a:t>
                      </a:r>
                      <a:r>
                        <a:rPr lang="en-GB" sz="9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oxygen around the body</a:t>
                      </a:r>
                      <a:endParaRPr lang="en-GB" sz="900" kern="100" dirty="0">
                        <a:solidFill>
                          <a:srgbClr val="FF000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3106314"/>
                  </a:ext>
                </a:extLst>
              </a:tr>
              <a:tr h="2078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17.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dirty="0"/>
                        <a:t>Milk contains calcium. Name two other good sources of calcium</a:t>
                      </a:r>
                      <a:endParaRPr lang="en-GB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Cheese and bread</a:t>
                      </a:r>
                      <a:endParaRPr lang="en-GB" sz="900" kern="100" dirty="0">
                        <a:solidFill>
                          <a:srgbClr val="FF000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2264474"/>
                  </a:ext>
                </a:extLst>
              </a:tr>
              <a:tr h="3101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18.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b="0" i="0" dirty="0">
                          <a:effectLst/>
                          <a:latin typeface="+mn-lt"/>
                        </a:rPr>
                        <a:t>What is shortening?</a:t>
                      </a:r>
                      <a:endParaRPr lang="en-GB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Flour is made of tiny little </a:t>
                      </a:r>
                      <a:r>
                        <a:rPr lang="en-GB" sz="9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starch particles</a:t>
                      </a:r>
                      <a:r>
                        <a:rPr lang="en-GB" sz="9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When </a:t>
                      </a:r>
                      <a:r>
                        <a:rPr lang="en-GB" sz="9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solid fat </a:t>
                      </a:r>
                      <a:r>
                        <a:rPr lang="en-GB" sz="9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like butter or margarine is rubbed into flour (</a:t>
                      </a:r>
                      <a:r>
                        <a:rPr lang="en-GB" sz="9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rubbing-in</a:t>
                      </a:r>
                      <a:r>
                        <a:rPr lang="en-GB" sz="9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 the flour particles are coated with grease. The grease prevents the particles from </a:t>
                      </a:r>
                      <a:r>
                        <a:rPr lang="en-GB" sz="9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expanding</a:t>
                      </a:r>
                      <a:r>
                        <a:rPr lang="en-GB" sz="9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creates a short, non-stretchy dough which cooks to a short and crumbly texture</a:t>
                      </a:r>
                      <a:endParaRPr lang="en-GB" sz="900" kern="100" dirty="0">
                        <a:solidFill>
                          <a:srgbClr val="FF000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2094284"/>
                  </a:ext>
                </a:extLst>
              </a:tr>
              <a:tr h="2872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>
                          <a:effectLst/>
                        </a:rPr>
                        <a:t>19.</a:t>
                      </a:r>
                      <a:endParaRPr lang="en-GB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b="0" i="0" dirty="0">
                          <a:effectLst/>
                          <a:latin typeface="+mn-lt"/>
                        </a:rPr>
                        <a:t>What’s the difference between shortening and rubbing-in? </a:t>
                      </a:r>
                      <a:endParaRPr lang="en-GB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b="0" i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Rubbing-in is the process used to create a short and crumbly texture. Shortening is the result of rubbing-in when the texture changes to short and crumbly</a:t>
                      </a:r>
                      <a:endParaRPr lang="en-GB" sz="900" kern="100" dirty="0">
                        <a:solidFill>
                          <a:srgbClr val="FF000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7272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5FC4D447-23FF-359F-51A1-FF55502F53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414555" y="1310821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9485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5A93481-5B3F-7331-197A-37E11FA093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7989217"/>
              </p:ext>
            </p:extLst>
          </p:nvPr>
        </p:nvGraphicFramePr>
        <p:xfrm>
          <a:off x="160289" y="363900"/>
          <a:ext cx="6537422" cy="3040291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438946">
                  <a:extLst>
                    <a:ext uri="{9D8B030D-6E8A-4147-A177-3AD203B41FA5}">
                      <a16:colId xmlns:a16="http://schemas.microsoft.com/office/drawing/2014/main" val="3559858348"/>
                    </a:ext>
                  </a:extLst>
                </a:gridCol>
                <a:gridCol w="3123679">
                  <a:extLst>
                    <a:ext uri="{9D8B030D-6E8A-4147-A177-3AD203B41FA5}">
                      <a16:colId xmlns:a16="http://schemas.microsoft.com/office/drawing/2014/main" val="3195355712"/>
                    </a:ext>
                  </a:extLst>
                </a:gridCol>
                <a:gridCol w="2974797">
                  <a:extLst>
                    <a:ext uri="{9D8B030D-6E8A-4147-A177-3AD203B41FA5}">
                      <a16:colId xmlns:a16="http://schemas.microsoft.com/office/drawing/2014/main" val="2954937919"/>
                    </a:ext>
                  </a:extLst>
                </a:gridCol>
              </a:tblGrid>
              <a:tr h="2799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20.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Name a food product that has been shortened?</a:t>
                      </a:r>
                      <a:endParaRPr lang="en-GB" sz="9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b="0" i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Rock cakes, scones, fruit flan, etc.</a:t>
                      </a:r>
                      <a:endParaRPr lang="en-GB" sz="900" kern="100" dirty="0">
                        <a:solidFill>
                          <a:srgbClr val="FF000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6138081"/>
                  </a:ext>
                </a:extLst>
              </a:tr>
              <a:tr h="2202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21.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900" b="0" i="0" dirty="0">
                          <a:effectLst/>
                          <a:latin typeface="+mn-lt"/>
                        </a:rPr>
                        <a:t>Describe laminated dough </a:t>
                      </a:r>
                      <a:endParaRPr lang="en-GB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9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Laminated dough</a:t>
                      </a:r>
                      <a:r>
                        <a:rPr lang="en-GB" sz="9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is a culinary preparation consisting of many thin layers of </a:t>
                      </a:r>
                      <a:r>
                        <a:rPr lang="en-GB" sz="900" b="0" i="0" u="sng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dough</a:t>
                      </a:r>
                      <a:r>
                        <a:rPr lang="en-GB" sz="9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separated by </a:t>
                      </a:r>
                      <a:r>
                        <a:rPr lang="en-GB" sz="900" b="0" i="0" u="sng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butter</a:t>
                      </a:r>
                      <a:r>
                        <a:rPr lang="en-GB" sz="9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or other solid fat</a:t>
                      </a:r>
                      <a:endParaRPr lang="en-GB" sz="900" b="0" i="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90970" marR="90970" marT="45485" marB="454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626675"/>
                  </a:ext>
                </a:extLst>
              </a:tr>
              <a:tr h="1868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22.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900" b="0" i="0" dirty="0">
                          <a:effectLst/>
                          <a:latin typeface="+mn-lt"/>
                        </a:rPr>
                        <a:t>What is a food allergy?</a:t>
                      </a:r>
                      <a:endParaRPr lang="en-GB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9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 allergy is when the body's immune system reacts unusually to specific food </a:t>
                      </a:r>
                      <a:endParaRPr lang="en-GB" sz="900" b="0" i="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90970" marR="90970" marT="45485" marB="454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034294"/>
                  </a:ext>
                </a:extLst>
              </a:tr>
              <a:tr h="2640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23.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900" b="0" i="0" dirty="0">
                          <a:effectLst/>
                          <a:latin typeface="+mn-lt"/>
                        </a:rPr>
                        <a:t>What is a food intolerance?</a:t>
                      </a:r>
                      <a:endParaRPr lang="en-GB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Intolerance to food is called food sensitivity and is not caused by the immune system</a:t>
                      </a:r>
                      <a:endParaRPr lang="en-GB" sz="900" b="0" i="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8942215"/>
                  </a:ext>
                </a:extLst>
              </a:tr>
              <a:tr h="2729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24.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900" dirty="0"/>
                        <a:t>What are 4 symptoms of an allergic reaction</a:t>
                      </a:r>
                      <a:endParaRPr lang="en-GB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Swelling of the tongue, Vomiting, Shortness of breath , Itchy skin or rash, Dizziness</a:t>
                      </a:r>
                      <a:endParaRPr lang="en-GB" sz="900" b="1" kern="100" dirty="0">
                        <a:solidFill>
                          <a:srgbClr val="FF000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4653475"/>
                  </a:ext>
                </a:extLst>
              </a:tr>
              <a:tr h="2090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900" b="0" i="0" dirty="0">
                          <a:effectLst/>
                          <a:latin typeface="+mn-lt"/>
                        </a:rPr>
                        <a:t>What is anaphylaxis?</a:t>
                      </a:r>
                      <a:endParaRPr lang="en-GB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severe reaction to food is called </a:t>
                      </a:r>
                      <a:r>
                        <a:rPr lang="en-GB" sz="9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anaphylaxis</a:t>
                      </a:r>
                      <a:endParaRPr lang="en-GB" sz="900" b="1" kern="100" dirty="0">
                        <a:solidFill>
                          <a:srgbClr val="FF000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5899689"/>
                  </a:ext>
                </a:extLst>
              </a:tr>
              <a:tr h="3004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25.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Butter is a dairy product. List two key characteristics of butter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en-GB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auto"/>
                      <a:r>
                        <a:rPr lang="en-GB" sz="9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solid block when chilled but melts when heated</a:t>
                      </a:r>
                      <a:r>
                        <a:rPr lang="en-US" sz="9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  <a:r>
                        <a:rPr lang="en-GB" sz="9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rtl="0" fontAlgn="base"/>
                      <a:r>
                        <a:rPr lang="en-GB" sz="9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Butter has a rich flavour and a high saturated fat value</a:t>
                      </a:r>
                      <a:endParaRPr lang="en-US" sz="900" b="0" i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900" b="1" kern="100" dirty="0">
                        <a:solidFill>
                          <a:srgbClr val="FF000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142260"/>
                  </a:ext>
                </a:extLst>
              </a:tr>
              <a:tr h="4253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List two advantages of using margarine instead of butter when baking</a:t>
                      </a: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GB" sz="9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 is a cheaper alternative to butter</a:t>
                      </a:r>
                      <a:r>
                        <a:rPr lang="en-US" sz="9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  <a:r>
                        <a:rPr lang="en-US" sz="900" b="0" i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rtl="0" fontAlgn="base"/>
                      <a:r>
                        <a:rPr lang="en-GB" sz="9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Healthier as it provides unsaturated fats</a:t>
                      </a:r>
                      <a:endParaRPr lang="en-US" sz="900" b="0" i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900" b="1" kern="100" dirty="0">
                        <a:solidFill>
                          <a:srgbClr val="FF0000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927" marR="6092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4987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2005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98472D76B1464EA17EE85A2A6F710F" ma:contentTypeVersion="17" ma:contentTypeDescription="Create a new document." ma:contentTypeScope="" ma:versionID="ac229dfd9292c26600e8d5ce4d572e12">
  <xsd:schema xmlns:xsd="http://www.w3.org/2001/XMLSchema" xmlns:xs="http://www.w3.org/2001/XMLSchema" xmlns:p="http://schemas.microsoft.com/office/2006/metadata/properties" xmlns:ns2="fb9ac88b-5def-4f6d-a059-a9d6f01661cf" xmlns:ns3="da0083d9-74f1-4018-aa03-33b08f947320" targetNamespace="http://schemas.microsoft.com/office/2006/metadata/properties" ma:root="true" ma:fieldsID="9cd12c01e472e2130063ca59bb4c0dfd" ns2:_="" ns3:_="">
    <xsd:import namespace="fb9ac88b-5def-4f6d-a059-a9d6f01661cf"/>
    <xsd:import namespace="da0083d9-74f1-4018-aa03-33b08f94732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LengthInSeconds" minOccurs="0"/>
                <xsd:element ref="ns3:MediaServiceDateTaken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9ac88b-5def-4f6d-a059-a9d6f01661c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e8890636-bdad-4d3b-9d56-349819d00c4f}" ma:internalName="TaxCatchAll" ma:showField="CatchAllData" ma:web="fb9ac88b-5def-4f6d-a059-a9d6f01661c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083d9-74f1-4018-aa03-33b08f9473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11b44b0f-3cc1-4479-a0d9-573b4196a6a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a0083d9-74f1-4018-aa03-33b08f947320">
      <Terms xmlns="http://schemas.microsoft.com/office/infopath/2007/PartnerControls"/>
    </lcf76f155ced4ddcb4097134ff3c332f>
    <TaxCatchAll xmlns="fb9ac88b-5def-4f6d-a059-a9d6f01661cf" xsi:nil="true"/>
  </documentManagement>
</p:properties>
</file>

<file path=customXml/itemProps1.xml><?xml version="1.0" encoding="utf-8"?>
<ds:datastoreItem xmlns:ds="http://schemas.openxmlformats.org/officeDocument/2006/customXml" ds:itemID="{E3725AE4-2708-4757-9096-534A01BA1D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b9ac88b-5def-4f6d-a059-a9d6f01661cf"/>
    <ds:schemaRef ds:uri="da0083d9-74f1-4018-aa03-33b08f9473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0979B79-76D1-4155-873B-769D85800E0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25EE047-1914-4798-A1F9-D3587F4AEF3B}">
  <ds:schemaRefs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da0083d9-74f1-4018-aa03-33b08f947320"/>
    <ds:schemaRef ds:uri="http://purl.org/dc/elements/1.1/"/>
    <ds:schemaRef ds:uri="fb9ac88b-5def-4f6d-a059-a9d6f01661cf"/>
    <ds:schemaRef ds:uri="http://schemas.microsoft.com/office/2006/metadata/propertie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</TotalTime>
  <Words>658</Words>
  <Application>Microsoft Office PowerPoint</Application>
  <PresentationFormat>A4 Paper (210x297 mm)</PresentationFormat>
  <Paragraphs>97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</vt:vector>
  </TitlesOfParts>
  <Company>Sapientia Education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 Bentley</dc:creator>
  <cp:lastModifiedBy>L Bentley</cp:lastModifiedBy>
  <cp:revision>2</cp:revision>
  <dcterms:created xsi:type="dcterms:W3CDTF">2026-05-10T15:03:18Z</dcterms:created>
  <dcterms:modified xsi:type="dcterms:W3CDTF">2026-05-11T08:29:05Z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0x0101006598472D76B1464EA17EE85A2A6F710F</vt:lpwstr>
  </property>
  <property fmtid="{D5CDD505-2E9C-101B-9397-08002B2CF9AE}" pid="3" name="MediaServiceImageTags">
    <vt:lpwstr/>
  </property>
</Properties>
</file>